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0" autoAdjust="0"/>
    <p:restoredTop sz="95161" autoAdjust="0"/>
  </p:normalViewPr>
  <p:slideViewPr>
    <p:cSldViewPr snapToGrid="0" showGuides="1">
      <p:cViewPr varScale="1">
        <p:scale>
          <a:sx n="124" d="100"/>
          <a:sy n="124" d="100"/>
        </p:scale>
        <p:origin x="97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1/14/22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9972564" cy="535531"/>
          </a:xfrm>
        </p:spPr>
        <p:txBody>
          <a:bodyPr/>
          <a:lstStyle/>
          <a:p>
            <a:r>
              <a:rPr lang="en-US" dirty="0"/>
              <a:t>Python ‘IOC’ (</a:t>
            </a:r>
            <a:r>
              <a:rPr lang="en-US" dirty="0" err="1"/>
              <a:t>pcaspy</a:t>
            </a:r>
            <a:r>
              <a:rPr lang="en-US"/>
              <a:t>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Kasemir,</a:t>
            </a:r>
            <a:br>
              <a:rPr lang="en-US" dirty="0"/>
            </a:br>
            <a:r>
              <a:rPr lang="en-US" dirty="0"/>
              <a:t>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1975-2430-D447-90AF-43E834EB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Table,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CBB2F-644C-744D-8BBB-46F057BF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Yes, pickled byte waveform is a hack</a:t>
            </a:r>
          </a:p>
          <a:p>
            <a:pPr lvl="1"/>
            <a:r>
              <a:rPr lang="en-US" dirty="0"/>
              <a:t>Requires scripts</a:t>
            </a:r>
          </a:p>
          <a:p>
            <a:pPr lvl="1"/>
            <a:r>
              <a:rPr lang="en-US" dirty="0"/>
              <a:t>Only works with python as server &amp; client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pvAccess</a:t>
            </a:r>
            <a:r>
              <a:rPr lang="en-US" dirty="0"/>
              <a:t> can handle custom structures</a:t>
            </a:r>
          </a:p>
          <a:p>
            <a:pPr lvl="1"/>
            <a:r>
              <a:rPr lang="en-US" dirty="0"/>
              <a:t>Better for server side</a:t>
            </a:r>
          </a:p>
          <a:p>
            <a:pPr lvl="1"/>
            <a:r>
              <a:rPr lang="en-US" dirty="0"/>
              <a:t>Client likely needs more than dump of structure;</a:t>
            </a:r>
            <a:br>
              <a:rPr lang="en-US" dirty="0"/>
            </a:br>
            <a:r>
              <a:rPr lang="en-US" dirty="0"/>
              <a:t>Will still require script for user-friendly display.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F18CE-2A5A-A343-906D-9A8733DF2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27" r="25505" b="29095"/>
          <a:stretch/>
        </p:blipFill>
        <p:spPr>
          <a:xfrm>
            <a:off x="8404147" y="156652"/>
            <a:ext cx="3598556" cy="161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89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3E6A-A06B-604A-8C36-B27BA6F5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4224-B3F8-7C46-86AA-51FB89076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Python with CA server &amp; client libs can act as IOC</a:t>
            </a:r>
          </a:p>
          <a:p>
            <a:r>
              <a:rPr lang="en-US" dirty="0"/>
              <a:t>Great tool to have</a:t>
            </a:r>
          </a:p>
          <a:p>
            <a:r>
              <a:rPr lang="en-US"/>
              <a:t>Doesn’t replace all IOCs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2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04D5-EA90-0543-AFFF-0C20DD5C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paulscherrerinstitute</a:t>
            </a:r>
            <a:r>
              <a:rPr lang="en-US" dirty="0"/>
              <a:t>/</a:t>
            </a:r>
            <a:r>
              <a:rPr lang="en-US" dirty="0" err="1"/>
              <a:t>pcaspy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3CB30-F8E1-B24F-9D8F-5A2DB815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40" y="1270535"/>
            <a:ext cx="11430000" cy="38883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 Server library for python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cd 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>
                <a:latin typeface="Courier" pitchFamily="2" charset="0"/>
              </a:rPr>
              <a:t>/examples/22_python</a:t>
            </a:r>
            <a:endParaRPr lang="en-US" sz="24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python cas1.py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C6DFFF-0503-D145-AFA7-17903D28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977" y="2358188"/>
            <a:ext cx="5548990" cy="44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5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B09D9-A633-CA4D-9EDF-80C866A5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C870F-D3AD-CA4A-9EA2-47D7291A3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6500"/>
            <a:ext cx="11430000" cy="4495013"/>
          </a:xfrm>
        </p:spPr>
        <p:txBody>
          <a:bodyPr/>
          <a:lstStyle/>
          <a:p>
            <a:r>
              <a:rPr lang="en-US" dirty="0"/>
              <a:t>PV supporting put-callback</a:t>
            </a:r>
          </a:p>
          <a:p>
            <a:pPr marL="398463" lvl="1" indent="0">
              <a:buNone/>
            </a:pP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python cas2.py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/>
              <a:t>CA Client as well as CA server</a:t>
            </a:r>
          </a:p>
          <a:p>
            <a:pPr marL="398463" lvl="1" indent="0">
              <a:buNone/>
            </a:pP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python cas3.py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For more, see </a:t>
            </a:r>
            <a:r>
              <a:rPr lang="en-US" sz="2400" dirty="0" err="1"/>
              <a:t>pcaspy</a:t>
            </a:r>
            <a:r>
              <a:rPr lang="en-US" sz="2400" dirty="0"/>
              <a:t> documentation: Access security, data types, 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8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43EC-41BE-8143-B577-56497B2A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7A0BD-CBBB-884E-BAC3-709F9154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60500"/>
            <a:ext cx="11430000" cy="4241013"/>
          </a:xfrm>
        </p:spPr>
        <p:txBody>
          <a:bodyPr/>
          <a:lstStyle/>
          <a:p>
            <a:r>
              <a:rPr lang="en-US" dirty="0"/>
              <a:t>CA server, no records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xxx.RTYP</a:t>
            </a:r>
            <a:r>
              <a:rPr lang="en-US" dirty="0"/>
              <a:t>, .EGU, .SCAN, …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 Autosave</a:t>
            </a:r>
          </a:p>
          <a:p>
            <a:pPr lvl="1"/>
            <a:r>
              <a:rPr lang="en-US" dirty="0"/>
              <a:t>DIY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 shell with ‘</a:t>
            </a:r>
            <a:r>
              <a:rPr lang="en-US" dirty="0" err="1"/>
              <a:t>dbl</a:t>
            </a:r>
            <a:r>
              <a:rPr lang="en-US" dirty="0"/>
              <a:t>’, ‘</a:t>
            </a:r>
            <a:r>
              <a:rPr lang="en-US" dirty="0" err="1"/>
              <a:t>dbpr</a:t>
            </a:r>
            <a:r>
              <a:rPr lang="en-US" dirty="0"/>
              <a:t>’, ‘</a:t>
            </a:r>
            <a:r>
              <a:rPr lang="en-US" dirty="0" err="1"/>
              <a:t>casr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DIY</a:t>
            </a:r>
          </a:p>
        </p:txBody>
      </p:sp>
    </p:spTree>
    <p:extLst>
      <p:ext uri="{BB962C8B-B14F-4D97-AF65-F5344CB8AC3E}">
        <p14:creationId xmlns:p14="http://schemas.microsoft.com/office/powerpoint/2010/main" val="64770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EDD8-07E1-024E-BFCD-39D066A6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42142-F088-ED4D-A93A-572E83C3E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Crunching</a:t>
            </a:r>
          </a:p>
          <a:p>
            <a:pPr lvl="1"/>
            <a:r>
              <a:rPr lang="en-US" dirty="0" err="1"/>
              <a:t>Numpy</a:t>
            </a:r>
            <a:r>
              <a:rPr lang="en-US" dirty="0"/>
              <a:t> instead of CALC record</a:t>
            </a:r>
            <a:br>
              <a:rPr lang="en-US" dirty="0"/>
            </a:br>
            <a:endParaRPr lang="en-US" dirty="0"/>
          </a:p>
          <a:p>
            <a:r>
              <a:rPr lang="en-US" dirty="0"/>
              <a:t>Outside Data Source </a:t>
            </a:r>
          </a:p>
          <a:p>
            <a:pPr lvl="1"/>
            <a:r>
              <a:rPr lang="en-US" dirty="0"/>
              <a:t>Access web services, relational databases, .. and serve results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Existing Python code</a:t>
            </a:r>
          </a:p>
          <a:p>
            <a:pPr lvl="1"/>
            <a:r>
              <a:rPr lang="en-US" dirty="0"/>
              <a:t>Turn script into IOC</a:t>
            </a:r>
          </a:p>
        </p:txBody>
      </p:sp>
    </p:spTree>
    <p:extLst>
      <p:ext uri="{BB962C8B-B14F-4D97-AF65-F5344CB8AC3E}">
        <p14:creationId xmlns:p14="http://schemas.microsoft.com/office/powerpoint/2010/main" val="33459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5584-92E1-8F4E-AD03-52A0C739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Proposal Database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E2444-64EC-3F42-AA83-BC0F6C53C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121793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443B-DD6D-D248-B33A-027996C6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Computations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F4973-4B24-3E4D-8086-F873FD813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841943"/>
            <a:ext cx="4269848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B0C3D-99CD-F546-A4EF-AF8C93E0D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717" y="3227824"/>
            <a:ext cx="4830590" cy="345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8C6016-98B4-754C-89A6-0B463EF39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231" y="92508"/>
            <a:ext cx="5542945" cy="483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14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B7E6-9B52-7E4C-A60F-7ECAFBB4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Adjustment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28708-E424-A74B-A587-22689A09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0" y="6337300"/>
            <a:ext cx="9042400" cy="520700"/>
          </a:xfrm>
        </p:spPr>
        <p:txBody>
          <a:bodyPr/>
          <a:lstStyle/>
          <a:p>
            <a:r>
              <a:rPr lang="en-US" sz="2400" dirty="0"/>
              <a:t>Could use sequencer, but had existing python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AFEA3-D329-174E-A9DC-A24F85C3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813816"/>
            <a:ext cx="9575800" cy="536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1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750E-32B2-0441-B75B-C6158730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data is “Table” or 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76F-1C7C-1F4F-9FD5-DE95BA339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16531"/>
            <a:ext cx="11554648" cy="4584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Channel Access can only handle scalar</a:t>
            </a:r>
            <a:br>
              <a:rPr lang="en-US" dirty="0"/>
            </a:br>
            <a:r>
              <a:rPr lang="en-US" dirty="0"/>
              <a:t>or arrays of number &amp; string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server side (</a:t>
            </a:r>
            <a:r>
              <a:rPr lang="en-US" dirty="0" err="1"/>
              <a:t>pcaspy</a:t>
            </a:r>
            <a:r>
              <a:rPr lang="en-US" dirty="0"/>
              <a:t>), ‘pickle’ python data into CA byte waveform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client side (CS-Studio), read byte waveform PV in display script, ‘unpickle’, then display in table or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3708E1-1E79-AF49-A3DD-5CFE309E9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27" r="25505" b="29095"/>
          <a:stretch/>
        </p:blipFill>
        <p:spPr>
          <a:xfrm>
            <a:off x="8404147" y="156652"/>
            <a:ext cx="3598556" cy="161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10421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</Words>
  <Application>Microsoft Macintosh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Century Gothic</vt:lpstr>
      <vt:lpstr>Courier</vt:lpstr>
      <vt:lpstr>ORNL</vt:lpstr>
      <vt:lpstr>Python ‘IOC’ (pcaspy)</vt:lpstr>
      <vt:lpstr>https://github.com/paulscherrerinstitute/pcaspy</vt:lpstr>
      <vt:lpstr>More Examples</vt:lpstr>
      <vt:lpstr>Caveats</vt:lpstr>
      <vt:lpstr>Use Cases</vt:lpstr>
      <vt:lpstr>Example: Proposal Database</vt:lpstr>
      <vt:lpstr>Example: Computations</vt:lpstr>
      <vt:lpstr>Energy Adjustment</vt:lpstr>
      <vt:lpstr>What if data is “Table” or Structure?</vt:lpstr>
      <vt:lpstr>Handling Table, Structure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2022-01-14T19:47:02Z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